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46" r:id="rId3"/>
    <p:sldId id="447" r:id="rId4"/>
    <p:sldId id="448" r:id="rId5"/>
    <p:sldId id="449" r:id="rId6"/>
    <p:sldId id="451" r:id="rId7"/>
    <p:sldId id="452" r:id="rId8"/>
    <p:sldId id="453" r:id="rId9"/>
    <p:sldId id="455" r:id="rId10"/>
    <p:sldId id="461" r:id="rId11"/>
    <p:sldId id="456" r:id="rId12"/>
    <p:sldId id="4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p:cViewPr varScale="1">
        <p:scale>
          <a:sx n="125" d="100"/>
          <a:sy n="125" d="100"/>
        </p:scale>
        <p:origin x="5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D9F0F-5D8C-989D-5F12-393ADB0C80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497735-3AA1-EFB2-C79B-8D63751158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51D848-37FA-5906-D0CB-51F7B0189B90}"/>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5" name="Footer Placeholder 4">
            <a:extLst>
              <a:ext uri="{FF2B5EF4-FFF2-40B4-BE49-F238E27FC236}">
                <a16:creationId xmlns:a16="http://schemas.microsoft.com/office/drawing/2014/main" id="{97B35133-0CE9-0511-EBEB-230E4EC530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10C947-64B2-DBEF-51AE-28B1F1B2796E}"/>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66943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64FD4-2535-28E2-0FD6-F283A2B44E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C318E2-AC5A-9916-082F-A88218AA91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BB1EB-C224-C604-39EC-539BA5484950}"/>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5" name="Footer Placeholder 4">
            <a:extLst>
              <a:ext uri="{FF2B5EF4-FFF2-40B4-BE49-F238E27FC236}">
                <a16:creationId xmlns:a16="http://schemas.microsoft.com/office/drawing/2014/main" id="{2E731964-04BD-0D33-EA94-D8967F1A73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C672C1-182F-33CF-5355-B8D6B7AD49F3}"/>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289022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38E5BC-EAC8-1A84-D0E2-742698FE64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0ADFD4-B6A3-F05A-D846-8D8F9E7316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F6C2A5-876A-A890-79C4-6E1B23699FF8}"/>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5" name="Footer Placeholder 4">
            <a:extLst>
              <a:ext uri="{FF2B5EF4-FFF2-40B4-BE49-F238E27FC236}">
                <a16:creationId xmlns:a16="http://schemas.microsoft.com/office/drawing/2014/main" id="{0D19D43A-CF15-E38F-7424-92DD12208F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D50E2A-DDDD-D04D-134F-CEDD991BA38B}"/>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658005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ne Column text - light">
    <p:spTree>
      <p:nvGrpSpPr>
        <p:cNvPr id="1" name=""/>
        <p:cNvGrpSpPr/>
        <p:nvPr/>
      </p:nvGrpSpPr>
      <p:grpSpPr>
        <a:xfrm>
          <a:off x="0" y="0"/>
          <a:ext cx="0" cy="0"/>
          <a:chOff x="0" y="0"/>
          <a:chExt cx="0" cy="0"/>
        </a:xfrm>
      </p:grpSpPr>
      <p:sp>
        <p:nvSpPr>
          <p:cNvPr id="8" name="Title 1"/>
          <p:cNvSpPr>
            <a:spLocks noGrp="1"/>
          </p:cNvSpPr>
          <p:nvPr>
            <p:ph type="title"/>
          </p:nvPr>
        </p:nvSpPr>
        <p:spPr>
          <a:xfrm>
            <a:off x="714491" y="536124"/>
            <a:ext cx="10987289" cy="1155288"/>
          </a:xfrm>
          <a:prstGeom prst="rect">
            <a:avLst/>
          </a:prstGeom>
        </p:spPr>
        <p:txBody>
          <a:bodyPr bIns="0" anchor="t" anchorCtr="0"/>
          <a:lstStyle>
            <a:lvl1pPr algn="l">
              <a:lnSpc>
                <a:spcPts val="3870"/>
              </a:lnSpc>
              <a:defRPr sz="3870" b="1" cap="all" spc="-77" baseline="0">
                <a:solidFill>
                  <a:srgbClr val="6C0421"/>
                </a:solidFill>
                <a:latin typeface="Arial"/>
                <a:cs typeface="Arial"/>
              </a:defRPr>
            </a:lvl1pPr>
          </a:lstStyle>
          <a:p>
            <a:r>
              <a:rPr lang="en-US" dirty="0"/>
              <a:t>Click to edit Master title style</a:t>
            </a:r>
          </a:p>
        </p:txBody>
      </p:sp>
      <p:pic>
        <p:nvPicPr>
          <p:cNvPr id="10"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80400" y="6056039"/>
            <a:ext cx="1140005" cy="495651"/>
          </a:xfrm>
          <a:prstGeom prst="rect">
            <a:avLst/>
          </a:prstGeom>
          <a:noFill/>
          <a:ln w="9525">
            <a:noFill/>
            <a:miter lim="800000"/>
            <a:headEnd/>
            <a:tailEnd/>
          </a:ln>
        </p:spPr>
      </p:pic>
      <p:cxnSp>
        <p:nvCxnSpPr>
          <p:cNvPr id="13" name="Straight Connector 12"/>
          <p:cNvCxnSpPr/>
          <p:nvPr userDrawn="1"/>
        </p:nvCxnSpPr>
        <p:spPr>
          <a:xfrm>
            <a:off x="829154" y="6280384"/>
            <a:ext cx="9248331"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3"/>
          <p:cNvSpPr>
            <a:spLocks noGrp="1"/>
          </p:cNvSpPr>
          <p:nvPr>
            <p:ph sz="half" idx="15"/>
          </p:nvPr>
        </p:nvSpPr>
        <p:spPr>
          <a:xfrm>
            <a:off x="714493" y="2068569"/>
            <a:ext cx="10868726" cy="3868578"/>
          </a:xfrm>
          <a:prstGeom prst="rect">
            <a:avLst/>
          </a:prstGeom>
        </p:spPr>
        <p:txBody>
          <a:bodyPr anchor="t" anchorCtr="0"/>
          <a:lstStyle>
            <a:lvl1pPr marL="0" marR="0" indent="0" algn="l" defTabSz="456839" rtl="0" eaLnBrk="1" fontAlgn="base" latinLnBrk="0" hangingPunct="1">
              <a:lnSpc>
                <a:spcPts val="2814"/>
              </a:lnSpc>
              <a:spcBef>
                <a:spcPts val="0"/>
              </a:spcBef>
              <a:spcAft>
                <a:spcPts val="844"/>
              </a:spcAft>
              <a:buClrTx/>
              <a:buSzTx/>
              <a:buFont typeface="Arial" charset="0"/>
              <a:buNone/>
              <a:tabLst/>
              <a:defRPr sz="1970" b="1" i="0" cap="none" spc="-49">
                <a:solidFill>
                  <a:schemeClr val="accent4">
                    <a:lumMod val="50000"/>
                    <a:lumOff val="50000"/>
                  </a:schemeClr>
                </a:solidFill>
                <a:latin typeface="Arial"/>
                <a:cs typeface="Arial"/>
              </a:defRPr>
            </a:lvl1pPr>
            <a:lvl2pPr marL="0" indent="0">
              <a:lnSpc>
                <a:spcPts val="2814"/>
              </a:lnSpc>
              <a:spcBef>
                <a:spcPts val="0"/>
              </a:spcBef>
              <a:spcAft>
                <a:spcPts val="422"/>
              </a:spcAft>
              <a:buFontTx/>
              <a:buNone/>
              <a:defRPr sz="1970" b="0" i="0" spc="-49">
                <a:solidFill>
                  <a:srgbClr val="504C4C"/>
                </a:solidFill>
                <a:latin typeface="Arial"/>
                <a:cs typeface="Arial"/>
              </a:defRPr>
            </a:lvl2pPr>
            <a:lvl3pPr marL="691402" indent="-191001">
              <a:lnSpc>
                <a:spcPts val="2814"/>
              </a:lnSpc>
              <a:spcBef>
                <a:spcPts val="0"/>
              </a:spcBef>
              <a:spcAft>
                <a:spcPts val="422"/>
              </a:spcAft>
              <a:buSzPct val="92000"/>
              <a:buFont typeface="Arial"/>
              <a:buChar char="•"/>
              <a:defRPr sz="1970" spc="-49">
                <a:solidFill>
                  <a:srgbClr val="504C4C"/>
                </a:solidFill>
                <a:latin typeface="Arial"/>
                <a:cs typeface="Arial"/>
              </a:defRPr>
            </a:lvl3pPr>
            <a:lvl4pPr marL="941602" indent="-178714">
              <a:lnSpc>
                <a:spcPts val="2814"/>
              </a:lnSpc>
              <a:spcBef>
                <a:spcPts val="0"/>
              </a:spcBef>
              <a:spcAft>
                <a:spcPts val="422"/>
              </a:spcAft>
              <a:defRPr sz="1970" spc="-49">
                <a:solidFill>
                  <a:srgbClr val="504C4C"/>
                </a:solidFill>
                <a:latin typeface="Arial"/>
                <a:cs typeface="Arial"/>
              </a:defRPr>
            </a:lvl4pPr>
            <a:lvl5pPr marL="1263288" indent="-250200">
              <a:lnSpc>
                <a:spcPts val="2814"/>
              </a:lnSpc>
              <a:spcBef>
                <a:spcPts val="0"/>
              </a:spcBef>
              <a:spcAft>
                <a:spcPts val="422"/>
              </a:spcAft>
              <a:defRPr sz="1970" spc="-49">
                <a:solidFill>
                  <a:srgbClr val="504C4C"/>
                </a:solidFill>
                <a:latin typeface="Arial"/>
                <a:cs typeface="Arial"/>
              </a:defRPr>
            </a:lvl5pPr>
            <a:lvl6pPr>
              <a:defRPr sz="1618"/>
            </a:lvl6pPr>
            <a:lvl7pPr>
              <a:defRPr sz="1618"/>
            </a:lvl7pPr>
            <a:lvl8pPr>
              <a:defRPr sz="1618"/>
            </a:lvl8pPr>
            <a:lvl9pPr>
              <a:defRPr sz="1618"/>
            </a:lvl9pPr>
          </a:lstStyle>
          <a:p>
            <a:pPr marL="0" marR="0" lvl="0" indent="0" algn="l" defTabSz="456839" rtl="0" eaLnBrk="1" fontAlgn="base" latinLnBrk="0" hangingPunct="1">
              <a:lnSpc>
                <a:spcPts val="2814"/>
              </a:lnSpc>
              <a:spcBef>
                <a:spcPts val="0"/>
              </a:spcBef>
              <a:spcAft>
                <a:spcPts val="844"/>
              </a:spcAft>
              <a:buClrTx/>
              <a:buSzTx/>
              <a:buFont typeface="Arial" charset="0"/>
              <a:buNone/>
              <a:tabLst/>
              <a:defRPr/>
            </a:pPr>
            <a:r>
              <a:rPr lang="en-US" dirty="0"/>
              <a:t>Click to edit Master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p:nvPr>
        </p:nvSpPr>
        <p:spPr>
          <a:xfrm>
            <a:off x="826098" y="6341237"/>
            <a:ext cx="7204878" cy="274751"/>
          </a:xfrm>
          <a:prstGeom prst="rect">
            <a:avLst/>
          </a:prstGeom>
        </p:spPr>
        <p:txBody>
          <a:bodyPr vert="horz" lIns="0" tIns="0" rIns="0" bIns="0" anchor="ctr" anchorCtr="0"/>
          <a:lstStyle>
            <a:lvl1pPr marL="0" indent="0" algn="l">
              <a:lnSpc>
                <a:spcPct val="150000"/>
              </a:lnSpc>
              <a:buNone/>
              <a:defRPr sz="844" b="0" i="0" cap="all" spc="70" baseline="0">
                <a:solidFill>
                  <a:srgbClr val="363837"/>
                </a:solidFill>
              </a:defRPr>
            </a:lvl1pPr>
          </a:lstStyle>
          <a:p>
            <a:pPr lvl="0"/>
            <a:r>
              <a:rPr lang="en-US" dirty="0"/>
              <a:t>Click to edit Master text style</a:t>
            </a:r>
          </a:p>
        </p:txBody>
      </p:sp>
      <p:sp>
        <p:nvSpPr>
          <p:cNvPr id="15" name="Text Placeholder 2"/>
          <p:cNvSpPr>
            <a:spLocks noGrp="1"/>
          </p:cNvSpPr>
          <p:nvPr>
            <p:ph type="body" sz="quarter" idx="17" hasCustomPrompt="1"/>
          </p:nvPr>
        </p:nvSpPr>
        <p:spPr>
          <a:xfrm>
            <a:off x="8030976" y="6350073"/>
            <a:ext cx="2046509" cy="325488"/>
          </a:xfrm>
          <a:prstGeom prst="rect">
            <a:avLst/>
          </a:prstGeom>
        </p:spPr>
        <p:txBody>
          <a:bodyPr vert="horz" lIns="0" tIns="0" rIns="0" bIns="0" anchor="ctr" anchorCtr="0"/>
          <a:lstStyle>
            <a:lvl1pPr marL="0" indent="0" algn="r">
              <a:lnSpc>
                <a:spcPct val="100000"/>
              </a:lnSpc>
              <a:spcBef>
                <a:spcPts val="0"/>
              </a:spcBef>
              <a:buNone/>
              <a:defRPr sz="704" b="0" i="0" kern="0" cap="none" spc="35" baseline="0">
                <a:solidFill>
                  <a:srgbClr val="363837"/>
                </a:solidFill>
              </a:defRPr>
            </a:lvl1pPr>
          </a:lstStyle>
          <a:p>
            <a:pPr lvl="0"/>
            <a:r>
              <a:rPr lang="en-US" dirty="0" err="1"/>
              <a:t>www.mun.ca</a:t>
            </a:r>
            <a:endParaRPr lang="en-US" dirty="0"/>
          </a:p>
        </p:txBody>
      </p:sp>
    </p:spTree>
    <p:extLst>
      <p:ext uri="{BB962C8B-B14F-4D97-AF65-F5344CB8AC3E}">
        <p14:creationId xmlns:p14="http://schemas.microsoft.com/office/powerpoint/2010/main" val="58022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22C6-DB4C-5C01-B55B-9E8B8477C6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67F911-E9BC-5676-DBBB-57DAAF395C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CD9C95-510F-36DD-F4B8-9BF010984133}"/>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5" name="Footer Placeholder 4">
            <a:extLst>
              <a:ext uri="{FF2B5EF4-FFF2-40B4-BE49-F238E27FC236}">
                <a16:creationId xmlns:a16="http://schemas.microsoft.com/office/drawing/2014/main" id="{B43750AB-309B-761C-0734-E2BAD5556D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590176-230D-3C78-9726-A811A3601117}"/>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277850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A7258-23D1-9255-BC9A-2EF4135866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2748D8-9DB5-F069-5E10-CEAA87D67F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969B95-B691-FB10-FCF2-79171F1327C8}"/>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5" name="Footer Placeholder 4">
            <a:extLst>
              <a:ext uri="{FF2B5EF4-FFF2-40B4-BE49-F238E27FC236}">
                <a16:creationId xmlns:a16="http://schemas.microsoft.com/office/drawing/2014/main" id="{ACF1F593-C8DC-879F-6264-D49E01EAB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1BC0A8-9D0B-969D-3D68-83B4276CB492}"/>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3982920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05B34-2E05-80CD-0E0D-63ECA496B3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BED56A-3077-F6DF-9819-0BFC24FCF3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7859E3-E382-1820-8F6A-C6B4B431D0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8CBE5C-1120-7243-8E79-3A3E8D0E42A3}"/>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6" name="Footer Placeholder 5">
            <a:extLst>
              <a:ext uri="{FF2B5EF4-FFF2-40B4-BE49-F238E27FC236}">
                <a16:creationId xmlns:a16="http://schemas.microsoft.com/office/drawing/2014/main" id="{CBB70782-EE4A-86C6-C289-48100379BF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92C5E8-5761-C8E6-8CB8-87839ABEB7AB}"/>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177080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F1B4A-C965-4BEC-5D96-9B9BE76F95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025A16-9787-CDE6-C320-F818E06AE0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556D07-1D7A-BD74-3973-D0F4E230C6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1DB85C-58FE-D394-5B5C-4B32541632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FECA54-D55F-35A5-88CC-61ED18B3E9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53C008-A809-3B8F-3133-7B5583D2AADC}"/>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8" name="Footer Placeholder 7">
            <a:extLst>
              <a:ext uri="{FF2B5EF4-FFF2-40B4-BE49-F238E27FC236}">
                <a16:creationId xmlns:a16="http://schemas.microsoft.com/office/drawing/2014/main" id="{F3300370-547E-7E9D-62D2-200AD5C47B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6DA719-7C9A-DA97-2703-651866D2F83A}"/>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364308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1A2E2-EB7D-0772-2FA0-E2E61238F6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04A807-CC58-81BF-1620-BD8D68E492AE}"/>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4" name="Footer Placeholder 3">
            <a:extLst>
              <a:ext uri="{FF2B5EF4-FFF2-40B4-BE49-F238E27FC236}">
                <a16:creationId xmlns:a16="http://schemas.microsoft.com/office/drawing/2014/main" id="{4EBA2434-4BBE-FAAA-A197-307F28D4C2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76FACF-DE85-112A-A7CD-57CEDA6F8E65}"/>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2593993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00F03D-1AB9-3485-ADBC-616013530AA7}"/>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3" name="Footer Placeholder 2">
            <a:extLst>
              <a:ext uri="{FF2B5EF4-FFF2-40B4-BE49-F238E27FC236}">
                <a16:creationId xmlns:a16="http://schemas.microsoft.com/office/drawing/2014/main" id="{F74F3038-D3F1-1BB3-B7BC-06BC6FC28B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828F05-6873-2935-7BB7-4214ADBEA6ED}"/>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116620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35F29-389A-7288-28A7-123D4A31F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564743-83C8-EF0A-1430-256D734EE7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A89790-8175-648B-7CDB-D2A289D8AE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BA6110-C611-30D5-3E70-6C2C2FAF8F7F}"/>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6" name="Footer Placeholder 5">
            <a:extLst>
              <a:ext uri="{FF2B5EF4-FFF2-40B4-BE49-F238E27FC236}">
                <a16:creationId xmlns:a16="http://schemas.microsoft.com/office/drawing/2014/main" id="{802498EF-B74D-94B4-F58D-47BAFAA430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7E016-4D7E-771D-A9D9-0B3FC8005A37}"/>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20267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DF6C1-BF04-192E-12C7-D2F4EA1F5A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5DB653-9299-8544-187C-FC36384016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9EFD67-31FA-3DA0-57D4-C69D6E62E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A1BD9-8E40-1FED-2C8F-29BF11907DFF}"/>
              </a:ext>
            </a:extLst>
          </p:cNvPr>
          <p:cNvSpPr>
            <a:spLocks noGrp="1"/>
          </p:cNvSpPr>
          <p:nvPr>
            <p:ph type="dt" sz="half" idx="10"/>
          </p:nvPr>
        </p:nvSpPr>
        <p:spPr/>
        <p:txBody>
          <a:bodyPr/>
          <a:lstStyle/>
          <a:p>
            <a:fld id="{0D8D945C-A071-6E47-A6C0-D80DD7A42CDA}" type="datetimeFigureOut">
              <a:rPr lang="en-US" smtClean="0"/>
              <a:t>6/10/24</a:t>
            </a:fld>
            <a:endParaRPr lang="en-US"/>
          </a:p>
        </p:txBody>
      </p:sp>
      <p:sp>
        <p:nvSpPr>
          <p:cNvPr id="6" name="Footer Placeholder 5">
            <a:extLst>
              <a:ext uri="{FF2B5EF4-FFF2-40B4-BE49-F238E27FC236}">
                <a16:creationId xmlns:a16="http://schemas.microsoft.com/office/drawing/2014/main" id="{F5CF8D44-8402-4DB1-65A5-AB07427E50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51512A-35D0-0C39-3FCF-7D22B71482F6}"/>
              </a:ext>
            </a:extLst>
          </p:cNvPr>
          <p:cNvSpPr>
            <a:spLocks noGrp="1"/>
          </p:cNvSpPr>
          <p:nvPr>
            <p:ph type="sldNum" sz="quarter" idx="12"/>
          </p:nvPr>
        </p:nvSpPr>
        <p:spPr/>
        <p:txBody>
          <a:bodyPr/>
          <a:lstStyle/>
          <a:p>
            <a:fld id="{1B8856C3-63E1-6144-8E72-20698796E904}" type="slidenum">
              <a:rPr lang="en-US" smtClean="0"/>
              <a:t>‹#›</a:t>
            </a:fld>
            <a:endParaRPr lang="en-US"/>
          </a:p>
        </p:txBody>
      </p:sp>
    </p:spTree>
    <p:extLst>
      <p:ext uri="{BB962C8B-B14F-4D97-AF65-F5344CB8AC3E}">
        <p14:creationId xmlns:p14="http://schemas.microsoft.com/office/powerpoint/2010/main" val="3703058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1F2993-B7B3-4CCE-34F2-9E18DA3EF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1464BF-050D-A1F4-B5C2-8501AAD423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1AB49-13C2-F6C7-8E5B-5E8E3D7877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D945C-A071-6E47-A6C0-D80DD7A42CDA}" type="datetimeFigureOut">
              <a:rPr lang="en-US" smtClean="0"/>
              <a:t>6/10/24</a:t>
            </a:fld>
            <a:endParaRPr lang="en-US"/>
          </a:p>
        </p:txBody>
      </p:sp>
      <p:sp>
        <p:nvSpPr>
          <p:cNvPr id="5" name="Footer Placeholder 4">
            <a:extLst>
              <a:ext uri="{FF2B5EF4-FFF2-40B4-BE49-F238E27FC236}">
                <a16:creationId xmlns:a16="http://schemas.microsoft.com/office/drawing/2014/main" id="{FE7E4573-A883-A3F7-E45F-939E1996F0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40624B-BCAE-75C6-93E3-E3CE07462A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856C3-63E1-6144-8E72-20698796E904}" type="slidenum">
              <a:rPr lang="en-US" smtClean="0"/>
              <a:t>‹#›</a:t>
            </a:fld>
            <a:endParaRPr lang="en-US"/>
          </a:p>
        </p:txBody>
      </p:sp>
    </p:spTree>
    <p:extLst>
      <p:ext uri="{BB962C8B-B14F-4D97-AF65-F5344CB8AC3E}">
        <p14:creationId xmlns:p14="http://schemas.microsoft.com/office/powerpoint/2010/main" val="10796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www.ic.gc.ca/eic/site/063.nsf/eng/h_F6765465.html"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35175-4C95-0078-F423-8D51405780AE}"/>
              </a:ext>
            </a:extLst>
          </p:cNvPr>
          <p:cNvSpPr>
            <a:spLocks noGrp="1"/>
          </p:cNvSpPr>
          <p:nvPr>
            <p:ph type="ctrTitle"/>
          </p:nvPr>
        </p:nvSpPr>
        <p:spPr/>
        <p:txBody>
          <a:bodyPr>
            <a:normAutofit fontScale="90000"/>
          </a:bodyPr>
          <a:lstStyle/>
          <a:p>
            <a:r>
              <a:rPr lang="en-US" dirty="0"/>
              <a:t>Help for Banting</a:t>
            </a:r>
            <a:br>
              <a:rPr lang="en-US" dirty="0"/>
            </a:br>
            <a:r>
              <a:rPr lang="en-US" dirty="0"/>
              <a:t>Proposal Sections</a:t>
            </a:r>
            <a:br>
              <a:rPr lang="en-US" dirty="0"/>
            </a:br>
            <a:endParaRPr lang="en-US" dirty="0"/>
          </a:p>
        </p:txBody>
      </p:sp>
      <p:sp>
        <p:nvSpPr>
          <p:cNvPr id="3" name="Subtitle 2">
            <a:extLst>
              <a:ext uri="{FF2B5EF4-FFF2-40B4-BE49-F238E27FC236}">
                <a16:creationId xmlns:a16="http://schemas.microsoft.com/office/drawing/2014/main" id="{E06CF313-5AA1-EB25-693B-3F3D18A204E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67657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7"/>
            <a:ext cx="8244829" cy="1155288"/>
          </a:xfrm>
        </p:spPr>
        <p:txBody>
          <a:bodyPr/>
          <a:lstStyle/>
          <a:p>
            <a:r>
              <a:rPr lang="en-US" dirty="0"/>
              <a:t>Research proposal:</a:t>
            </a:r>
            <a:br>
              <a:rPr lang="en-US" dirty="0"/>
            </a:br>
            <a:r>
              <a:rPr lang="en-US" dirty="0"/>
              <a:t>Significance &amp; impact</a:t>
            </a:r>
          </a:p>
        </p:txBody>
      </p:sp>
      <p:sp>
        <p:nvSpPr>
          <p:cNvPr id="10" name="Content Placeholder 9"/>
          <p:cNvSpPr>
            <a:spLocks noGrp="1"/>
          </p:cNvSpPr>
          <p:nvPr>
            <p:ph sz="half" idx="15"/>
          </p:nvPr>
        </p:nvSpPr>
        <p:spPr>
          <a:xfrm>
            <a:off x="2057733" y="1461901"/>
            <a:ext cx="8155860" cy="5137707"/>
          </a:xfrm>
        </p:spPr>
        <p:txBody>
          <a:bodyPr/>
          <a:lstStyle/>
          <a:p>
            <a:pPr marL="241264" lvl="1" indent="-241264">
              <a:lnSpc>
                <a:spcPct val="100000"/>
              </a:lnSpc>
              <a:buFont typeface="Arial" panose="020B0604020202020204" pitchFamily="34" charset="0"/>
              <a:buChar char="•"/>
            </a:pPr>
            <a:r>
              <a:rPr lang="en-US" sz="1689" dirty="0"/>
              <a:t>Why is your research an original way to approach the gap you’ve identified? How is this different than what has been done previously?</a:t>
            </a:r>
          </a:p>
          <a:p>
            <a:pPr marL="241264" lvl="1" indent="-241264">
              <a:lnSpc>
                <a:spcPct val="100000"/>
              </a:lnSpc>
              <a:buFont typeface="Arial" panose="020B0604020202020204" pitchFamily="34" charset="0"/>
              <a:buChar char="•"/>
            </a:pPr>
            <a:r>
              <a:rPr lang="en-US" sz="1689" dirty="0"/>
              <a:t>Focus on how your work fills a need: what happens when that need is filled?</a:t>
            </a:r>
          </a:p>
          <a:p>
            <a:pPr marL="932666" lvl="2" indent="-241264">
              <a:lnSpc>
                <a:spcPct val="100000"/>
              </a:lnSpc>
              <a:buFont typeface="Arial" panose="020B0604020202020204" pitchFamily="34" charset="0"/>
              <a:buChar char="•"/>
            </a:pPr>
            <a:r>
              <a:rPr lang="en-US" sz="1689" dirty="0"/>
              <a:t>Structure: “By [what you’re doing], [knowledge user] will be able to [solution to the problem you set up in the beginning].”</a:t>
            </a:r>
          </a:p>
          <a:p>
            <a:pPr marL="241264" lvl="1" indent="-241264">
              <a:lnSpc>
                <a:spcPct val="100000"/>
              </a:lnSpc>
              <a:buFont typeface="Arial" panose="020B0604020202020204" pitchFamily="34" charset="0"/>
              <a:buChar char="•"/>
            </a:pPr>
            <a:r>
              <a:rPr lang="en-US" sz="1689" dirty="0"/>
              <a:t>Why and how will it change academia? What could be possible that wasn’t possible before? How can the new partnerships / collaborations formed through this work change how things are done?</a:t>
            </a:r>
          </a:p>
          <a:p>
            <a:pPr marL="241264" lvl="1" indent="-241264">
              <a:lnSpc>
                <a:spcPct val="100000"/>
              </a:lnSpc>
              <a:buFont typeface="Arial" panose="020B0604020202020204" pitchFamily="34" charset="0"/>
              <a:buChar char="•"/>
            </a:pPr>
            <a:r>
              <a:rPr lang="en-US" sz="1689" dirty="0"/>
              <a:t>How will it impact the public (in all of its diversity) / policy makers / knowledge users? How will it make things easier / better / enrich our lives / improve the world?</a:t>
            </a:r>
          </a:p>
          <a:p>
            <a:pPr marL="241264" lvl="1" indent="-241264">
              <a:lnSpc>
                <a:spcPct val="100000"/>
              </a:lnSpc>
              <a:buFont typeface="Arial" panose="020B0604020202020204" pitchFamily="34" charset="0"/>
              <a:buChar char="•"/>
            </a:pPr>
            <a:r>
              <a:rPr lang="en-US" sz="1689" dirty="0"/>
              <a:t>NSERC specific: How will your work increase the impact of science, technology and innovation in Canada?</a:t>
            </a:r>
          </a:p>
          <a:p>
            <a:pPr marL="241264" lvl="1" indent="-241264">
              <a:lnSpc>
                <a:spcPct val="100000"/>
              </a:lnSpc>
              <a:buFont typeface="Arial" panose="020B0604020202020204" pitchFamily="34" charset="0"/>
              <a:buChar char="•"/>
            </a:pPr>
            <a:r>
              <a:rPr lang="en-US" sz="1689" dirty="0"/>
              <a:t>SSHRC specific: How will the knowledge you gain change how we think, how we live or how we interact with each other and the world around us?</a:t>
            </a:r>
          </a:p>
          <a:p>
            <a:pPr marL="241264" lvl="1" indent="-241264">
              <a:lnSpc>
                <a:spcPct val="100000"/>
              </a:lnSpc>
              <a:buFont typeface="Arial" panose="020B0604020202020204" pitchFamily="34" charset="0"/>
              <a:buChar char="•"/>
            </a:pPr>
            <a:r>
              <a:rPr lang="en-US" sz="1689" dirty="0"/>
              <a:t>CIHR specific: How will your work improve health, lead to more effective health services and products, or strengthen the Canadian health care system?</a:t>
            </a:r>
          </a:p>
          <a:p>
            <a:pPr marL="241264" lvl="1" indent="-241264">
              <a:lnSpc>
                <a:spcPct val="10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91913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419778" cy="1155288"/>
          </a:xfrm>
        </p:spPr>
        <p:txBody>
          <a:bodyPr/>
          <a:lstStyle/>
          <a:p>
            <a:r>
              <a:rPr lang="en-US" sz="3377" dirty="0"/>
              <a:t>Research proposal: </a:t>
            </a:r>
            <a:br>
              <a:rPr lang="en-US" sz="3377" dirty="0"/>
            </a:br>
            <a:r>
              <a:rPr lang="en-US" sz="3377" dirty="0"/>
              <a:t>Rationale for choosing memorial</a:t>
            </a:r>
          </a:p>
        </p:txBody>
      </p:sp>
      <p:sp>
        <p:nvSpPr>
          <p:cNvPr id="10" name="Content Placeholder 9"/>
          <p:cNvSpPr>
            <a:spLocks noGrp="1"/>
          </p:cNvSpPr>
          <p:nvPr>
            <p:ph sz="half" idx="15"/>
          </p:nvPr>
        </p:nvSpPr>
        <p:spPr>
          <a:xfrm>
            <a:off x="2057733" y="1538232"/>
            <a:ext cx="8155860" cy="4265502"/>
          </a:xfrm>
        </p:spPr>
        <p:txBody>
          <a:bodyPr/>
          <a:lstStyle/>
          <a:p>
            <a:pPr>
              <a:lnSpc>
                <a:spcPct val="110000"/>
              </a:lnSpc>
            </a:pPr>
            <a:r>
              <a:rPr lang="en-US" sz="1689" dirty="0"/>
              <a:t>Rationale and justification for selecting the proposed host institution and supervisor(s) </a:t>
            </a:r>
          </a:p>
          <a:p>
            <a:pPr marL="241264" lvl="1" indent="-241264">
              <a:lnSpc>
                <a:spcPct val="110000"/>
              </a:lnSpc>
              <a:buFont typeface="Arial" panose="020B0604020202020204" pitchFamily="34" charset="0"/>
              <a:buChar char="•"/>
            </a:pPr>
            <a:r>
              <a:rPr lang="en-US" sz="1689" dirty="0"/>
              <a:t>For example, work could not take place without something special about the institution (equipment, location, relationships, etc.)</a:t>
            </a:r>
          </a:p>
          <a:p>
            <a:pPr marL="241264" lvl="1" indent="-241264">
              <a:lnSpc>
                <a:spcPct val="110000"/>
              </a:lnSpc>
              <a:buFont typeface="Arial" panose="020B0604020202020204" pitchFamily="34" charset="0"/>
              <a:buChar char="•"/>
            </a:pPr>
            <a:r>
              <a:rPr lang="en-US" sz="1689" dirty="0"/>
              <a:t>Work could not take place without something specific the supervisor brings to the table (niche expertise, connections, etc.)</a:t>
            </a:r>
          </a:p>
          <a:p>
            <a:pPr marL="241264" lvl="1" indent="-241264">
              <a:lnSpc>
                <a:spcPct val="110000"/>
              </a:lnSpc>
              <a:buFont typeface="Arial" panose="020B0604020202020204" pitchFamily="34" charset="0"/>
              <a:buChar char="•"/>
            </a:pPr>
            <a:r>
              <a:rPr lang="en-US" sz="1689" dirty="0"/>
              <a:t>Much of this will be captured in Supervisor Statement; keep it short, refer out</a:t>
            </a:r>
          </a:p>
          <a:p>
            <a:pPr>
              <a:lnSpc>
                <a:spcPct val="110000"/>
              </a:lnSpc>
            </a:pPr>
            <a:r>
              <a:rPr lang="en-US" sz="1689" dirty="0"/>
              <a:t>Anticipated benefits with respect to fulfilling your research goals and career aspirations</a:t>
            </a:r>
          </a:p>
          <a:p>
            <a:pPr marL="241264" lvl="1" indent="-241264">
              <a:lnSpc>
                <a:spcPct val="110000"/>
              </a:lnSpc>
              <a:buFont typeface="Arial" panose="020B0604020202020204" pitchFamily="34" charset="0"/>
              <a:buChar char="•"/>
            </a:pPr>
            <a:r>
              <a:rPr lang="en-US" sz="1689" dirty="0"/>
              <a:t>Your aspirations are in your Leadership Contributions; you’re extending from this here.</a:t>
            </a:r>
          </a:p>
          <a:p>
            <a:pPr marL="241264" lvl="1" indent="-241264">
              <a:lnSpc>
                <a:spcPct val="110000"/>
              </a:lnSpc>
              <a:buFont typeface="Arial" panose="020B0604020202020204" pitchFamily="34" charset="0"/>
              <a:buChar char="•"/>
            </a:pPr>
            <a:r>
              <a:rPr lang="en-US" sz="1689" dirty="0"/>
              <a:t>Make sure you aspire to become a research leader in your field nationally / internationally!</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068388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Bibliography</a:t>
            </a:r>
          </a:p>
        </p:txBody>
      </p:sp>
      <p:sp>
        <p:nvSpPr>
          <p:cNvPr id="10" name="Content Placeholder 9"/>
          <p:cNvSpPr>
            <a:spLocks noGrp="1"/>
          </p:cNvSpPr>
          <p:nvPr>
            <p:ph sz="half" idx="15"/>
          </p:nvPr>
        </p:nvSpPr>
        <p:spPr>
          <a:xfrm>
            <a:off x="2057733" y="1129724"/>
            <a:ext cx="8155860" cy="4987267"/>
          </a:xfrm>
        </p:spPr>
        <p:txBody>
          <a:bodyPr/>
          <a:lstStyle/>
          <a:p>
            <a:pPr>
              <a:lnSpc>
                <a:spcPct val="100000"/>
              </a:lnSpc>
            </a:pPr>
            <a:r>
              <a:rPr lang="en-US" sz="1689" dirty="0"/>
              <a:t>Banting instructions</a:t>
            </a:r>
          </a:p>
          <a:p>
            <a:pPr marL="321686" lvl="1" indent="-321686">
              <a:lnSpc>
                <a:spcPct val="100000"/>
              </a:lnSpc>
              <a:buFont typeface="Arial" panose="020B0604020202020204" pitchFamily="34" charset="0"/>
              <a:buChar char="•"/>
            </a:pPr>
            <a:r>
              <a:rPr lang="en-US" sz="1689" dirty="0"/>
              <a:t>Include citations for all sources referenced in the research proposal, as well as a literature review if appropriate for your area of research.</a:t>
            </a:r>
          </a:p>
          <a:p>
            <a:pPr marL="321686" lvl="1" indent="-321686">
              <a:lnSpc>
                <a:spcPct val="100000"/>
              </a:lnSpc>
              <a:buFont typeface="Arial" panose="020B0604020202020204" pitchFamily="34" charset="0"/>
              <a:buChar char="•"/>
            </a:pPr>
            <a:r>
              <a:rPr lang="en-US" sz="1689" dirty="0"/>
              <a:t>Format should be the one used by the primary discipline of the proposed research. </a:t>
            </a:r>
          </a:p>
          <a:p>
            <a:pPr marL="321686" lvl="1" indent="-321686">
              <a:lnSpc>
                <a:spcPct val="100000"/>
              </a:lnSpc>
              <a:buFont typeface="Arial" panose="020B0604020202020204" pitchFamily="34" charset="0"/>
              <a:buChar char="•"/>
            </a:pPr>
            <a:r>
              <a:rPr lang="en-US" sz="1689" dirty="0"/>
              <a:t>Ensure that all citations are clear and complete to allow reviewers/readers to easily locate the sources.</a:t>
            </a:r>
          </a:p>
          <a:p>
            <a:pPr>
              <a:lnSpc>
                <a:spcPct val="100000"/>
              </a:lnSpc>
            </a:pPr>
            <a:r>
              <a:rPr lang="en-US" sz="1689" dirty="0"/>
              <a:t>Advice: This section can be used strategically</a:t>
            </a:r>
            <a:endParaRPr lang="en-US" sz="1689" b="0" dirty="0"/>
          </a:p>
          <a:p>
            <a:pPr marL="321686" lvl="1" indent="-321686">
              <a:lnSpc>
                <a:spcPct val="100000"/>
              </a:lnSpc>
              <a:buFont typeface="Arial" panose="020B0604020202020204" pitchFamily="34" charset="0"/>
              <a:buChar char="•"/>
            </a:pPr>
            <a:r>
              <a:rPr lang="en-US" sz="1689" dirty="0"/>
              <a:t>Begin this section with a note explaining that your name and your supervisor’s names are in </a:t>
            </a:r>
            <a:r>
              <a:rPr lang="en-US" sz="1689" b="1" u="sng" dirty="0"/>
              <a:t>bold and underlined</a:t>
            </a:r>
            <a:r>
              <a:rPr lang="en-US" sz="1689" dirty="0"/>
              <a:t>, and names of researchers located at Memorial are in </a:t>
            </a:r>
            <a:r>
              <a:rPr lang="en-US" sz="1689" b="1" dirty="0"/>
              <a:t>bold</a:t>
            </a:r>
          </a:p>
          <a:p>
            <a:pPr marL="321686" lvl="1" indent="-321686">
              <a:lnSpc>
                <a:spcPct val="100000"/>
              </a:lnSpc>
              <a:buFont typeface="Arial" panose="020B0604020202020204" pitchFamily="34" charset="0"/>
              <a:buChar char="•"/>
            </a:pPr>
            <a:r>
              <a:rPr lang="en-US" sz="1689" dirty="0"/>
              <a:t>Now you have a nice visual of how you and the research environment are featured in the context of the research</a:t>
            </a:r>
          </a:p>
          <a:p>
            <a:pPr lvl="1">
              <a:lnSpc>
                <a:spcPct val="100000"/>
              </a:lnSpc>
            </a:pPr>
            <a:endParaRPr lang="en-US" sz="1689" dirty="0"/>
          </a:p>
        </p:txBody>
      </p:sp>
      <p:sp>
        <p:nvSpPr>
          <p:cNvPr id="11" name="Text Placeholder 10"/>
          <p:cNvSpPr>
            <a:spLocks noGrp="1"/>
          </p:cNvSpPr>
          <p:nvPr>
            <p:ph type="body" sz="quarter" idx="16"/>
          </p:nvPr>
        </p:nvSpPr>
        <p:spPr/>
        <p:txBody>
          <a:bodyPr/>
          <a:lstStyle/>
          <a:p>
            <a:r>
              <a:rPr lang="en-US"/>
              <a:t>School of Graduate Studies</a:t>
            </a:r>
            <a:endParaRPr lang="en-US" dirty="0"/>
          </a:p>
        </p:txBody>
      </p:sp>
      <p:sp>
        <p:nvSpPr>
          <p:cNvPr id="12" name="Text Placeholder 11"/>
          <p:cNvSpPr>
            <a:spLocks noGrp="1"/>
          </p:cNvSpPr>
          <p:nvPr>
            <p:ph type="body" sz="quarter" idx="17"/>
          </p:nvPr>
        </p:nvSpPr>
        <p:spPr/>
        <p:txBody>
          <a:bodyPr/>
          <a:lstStyle/>
          <a:p>
            <a:r>
              <a:rPr lang="en-US"/>
              <a:t>www.mun.ca/sgs/</a:t>
            </a:r>
            <a:endParaRPr lang="en-US" dirty="0"/>
          </a:p>
        </p:txBody>
      </p:sp>
    </p:spTree>
    <p:extLst>
      <p:ext uri="{BB962C8B-B14F-4D97-AF65-F5344CB8AC3E}">
        <p14:creationId xmlns:p14="http://schemas.microsoft.com/office/powerpoint/2010/main" val="3755888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244829" cy="1155288"/>
          </a:xfrm>
        </p:spPr>
        <p:txBody>
          <a:bodyPr/>
          <a:lstStyle/>
          <a:p>
            <a:r>
              <a:rPr lang="en-US" dirty="0"/>
              <a:t>Research proposal Overview</a:t>
            </a:r>
          </a:p>
        </p:txBody>
      </p:sp>
      <p:sp>
        <p:nvSpPr>
          <p:cNvPr id="10" name="Content Placeholder 9"/>
          <p:cNvSpPr>
            <a:spLocks noGrp="1"/>
          </p:cNvSpPr>
          <p:nvPr>
            <p:ph sz="half" idx="15"/>
          </p:nvPr>
        </p:nvSpPr>
        <p:spPr>
          <a:xfrm>
            <a:off x="2057733" y="1538232"/>
            <a:ext cx="8155860" cy="4265502"/>
          </a:xfrm>
        </p:spPr>
        <p:txBody>
          <a:bodyPr/>
          <a:lstStyle/>
          <a:p>
            <a:pPr marL="241264" lvl="1" indent="-241264">
              <a:lnSpc>
                <a:spcPct val="110000"/>
              </a:lnSpc>
              <a:buFont typeface="Arial" panose="020B0604020202020204" pitchFamily="34" charset="0"/>
              <a:buChar char="•"/>
            </a:pPr>
            <a:r>
              <a:rPr lang="en-US" dirty="0"/>
              <a:t>Goals and objectives</a:t>
            </a:r>
          </a:p>
          <a:p>
            <a:pPr marL="241264" lvl="1" indent="-241264">
              <a:lnSpc>
                <a:spcPct val="110000"/>
              </a:lnSpc>
              <a:buFont typeface="Arial" panose="020B0604020202020204" pitchFamily="34" charset="0"/>
              <a:buChar char="•"/>
            </a:pPr>
            <a:r>
              <a:rPr lang="en-US" dirty="0"/>
              <a:t>Background context</a:t>
            </a:r>
          </a:p>
          <a:p>
            <a:pPr marL="241264" lvl="1" indent="-241264">
              <a:lnSpc>
                <a:spcPct val="110000"/>
              </a:lnSpc>
              <a:buFont typeface="Arial" panose="020B0604020202020204" pitchFamily="34" charset="0"/>
              <a:buChar char="•"/>
            </a:pPr>
            <a:r>
              <a:rPr lang="en-US" dirty="0"/>
              <a:t>Theoretical and methodological approach</a:t>
            </a:r>
          </a:p>
          <a:p>
            <a:pPr marL="241264" lvl="1" indent="-241264">
              <a:lnSpc>
                <a:spcPct val="110000"/>
              </a:lnSpc>
              <a:buFont typeface="Arial" panose="020B0604020202020204" pitchFamily="34" charset="0"/>
              <a:buChar char="•"/>
            </a:pPr>
            <a:r>
              <a:rPr lang="en-US" dirty="0"/>
              <a:t>Methodology</a:t>
            </a:r>
          </a:p>
          <a:p>
            <a:pPr marL="241264" lvl="1" indent="-241264">
              <a:lnSpc>
                <a:spcPct val="110000"/>
              </a:lnSpc>
              <a:buFont typeface="Arial" panose="020B0604020202020204" pitchFamily="34" charset="0"/>
              <a:buChar char="•"/>
            </a:pPr>
            <a:r>
              <a:rPr lang="en-US" dirty="0"/>
              <a:t>Knowledge mobilization</a:t>
            </a:r>
          </a:p>
          <a:p>
            <a:pPr marL="241264" lvl="1" indent="-241264">
              <a:lnSpc>
                <a:spcPct val="110000"/>
              </a:lnSpc>
              <a:buFont typeface="Arial" panose="020B0604020202020204" pitchFamily="34" charset="0"/>
              <a:buChar char="•"/>
            </a:pPr>
            <a:r>
              <a:rPr lang="en-US" dirty="0"/>
              <a:t>Significance and impact</a:t>
            </a:r>
          </a:p>
          <a:p>
            <a:pPr marL="241264" lvl="1" indent="-241264">
              <a:lnSpc>
                <a:spcPct val="110000"/>
              </a:lnSpc>
              <a:buFont typeface="Arial" panose="020B0604020202020204" pitchFamily="34" charset="0"/>
              <a:buChar char="•"/>
            </a:pPr>
            <a:r>
              <a:rPr lang="en-US" dirty="0"/>
              <a:t>Rationale for choosing Memorial</a:t>
            </a:r>
          </a:p>
          <a:p>
            <a:pPr marL="241264" lvl="1" indent="-241264">
              <a:lnSpc>
                <a:spcPct val="110000"/>
              </a:lnSpc>
              <a:buFont typeface="Arial" panose="020B0604020202020204" pitchFamily="34" charset="0"/>
              <a:buChar char="•"/>
            </a:pPr>
            <a:r>
              <a:rPr lang="en-US" dirty="0"/>
              <a:t>Relation to PhD research (if applicable)</a:t>
            </a:r>
          </a:p>
          <a:p>
            <a:pPr marL="241264" lvl="1" indent="-241264">
              <a:lnSpc>
                <a:spcPct val="110000"/>
              </a:lnSpc>
              <a:buFont typeface="Arial" panose="020B0604020202020204" pitchFamily="34" charset="0"/>
              <a:buChar char="•"/>
            </a:pPr>
            <a:endParaRPr lang="en-US" dirty="0"/>
          </a:p>
          <a:p>
            <a:pPr lvl="1">
              <a:lnSpc>
                <a:spcPct val="110000"/>
              </a:lnSpc>
            </a:pPr>
            <a:r>
              <a:rPr lang="en-US" dirty="0"/>
              <a:t>Let’s look at each section, and discuss with the panel how “good” vs “excellent” proposals tend to differ in these sections.</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311447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244829" cy="1155288"/>
          </a:xfrm>
        </p:spPr>
        <p:txBody>
          <a:bodyPr/>
          <a:lstStyle/>
          <a:p>
            <a:r>
              <a:rPr lang="en-US" dirty="0"/>
              <a:t>Research proposal:</a:t>
            </a:r>
            <a:br>
              <a:rPr lang="en-US" dirty="0"/>
            </a:br>
            <a:r>
              <a:rPr lang="en-US" dirty="0"/>
              <a:t>goals and objectives</a:t>
            </a:r>
          </a:p>
        </p:txBody>
      </p:sp>
      <p:sp>
        <p:nvSpPr>
          <p:cNvPr id="10" name="Content Placeholder 9"/>
          <p:cNvSpPr>
            <a:spLocks noGrp="1"/>
          </p:cNvSpPr>
          <p:nvPr>
            <p:ph sz="half" idx="15"/>
          </p:nvPr>
        </p:nvSpPr>
        <p:spPr>
          <a:xfrm>
            <a:off x="2057733" y="1538232"/>
            <a:ext cx="8155860" cy="4660455"/>
          </a:xfrm>
        </p:spPr>
        <p:txBody>
          <a:bodyPr/>
          <a:lstStyle/>
          <a:p>
            <a:pPr lvl="1">
              <a:lnSpc>
                <a:spcPct val="110000"/>
              </a:lnSpc>
            </a:pPr>
            <a:r>
              <a:rPr lang="en-US" sz="1689" b="1" dirty="0"/>
              <a:t>Objectives of the proposed research program</a:t>
            </a:r>
          </a:p>
          <a:p>
            <a:pPr marL="241264" lvl="1" indent="-241264">
              <a:lnSpc>
                <a:spcPct val="110000"/>
              </a:lnSpc>
              <a:buFont typeface="Arial" panose="020B0604020202020204" pitchFamily="34" charset="0"/>
              <a:buChar char="•"/>
            </a:pPr>
            <a:r>
              <a:rPr lang="en-US" sz="1689" dirty="0"/>
              <a:t>Start with a hook: Peak our interest; reel us in; make us sit up and pay attention</a:t>
            </a:r>
          </a:p>
          <a:p>
            <a:pPr marL="241264" lvl="1" indent="-241264">
              <a:lnSpc>
                <a:spcPct val="110000"/>
              </a:lnSpc>
              <a:buFont typeface="Arial" panose="020B0604020202020204" pitchFamily="34" charset="0"/>
              <a:buChar char="•"/>
            </a:pPr>
            <a:r>
              <a:rPr lang="en-US" sz="1689" dirty="0"/>
              <a:t>Give us the (brief) lay of the research land: Drill down to your area in a few sentences; logical flow from discipline/field level down to the core issue</a:t>
            </a:r>
          </a:p>
          <a:p>
            <a:pPr marL="241264" lvl="1" indent="-241264">
              <a:lnSpc>
                <a:spcPct val="110000"/>
              </a:lnSpc>
              <a:buFont typeface="Arial" panose="020B0604020202020204" pitchFamily="34" charset="0"/>
              <a:buChar char="•"/>
            </a:pPr>
            <a:r>
              <a:rPr lang="en-US" sz="1689" dirty="0"/>
              <a:t>State the gap: Yet, despite, however… there’s this problem (nice to involve both within and beyond academia)</a:t>
            </a:r>
          </a:p>
          <a:p>
            <a:pPr marL="241264" lvl="1" indent="-241264">
              <a:lnSpc>
                <a:spcPct val="110000"/>
              </a:lnSpc>
              <a:buFont typeface="Arial" panose="020B0604020202020204" pitchFamily="34" charset="0"/>
              <a:buChar char="•"/>
            </a:pPr>
            <a:r>
              <a:rPr lang="en-US" sz="1689" dirty="0"/>
              <a:t>Meet the need: You’re here to fill the gap, solve the problem you set up</a:t>
            </a:r>
          </a:p>
          <a:p>
            <a:pPr lvl="1">
              <a:lnSpc>
                <a:spcPct val="110000"/>
              </a:lnSpc>
            </a:pPr>
            <a:r>
              <a:rPr lang="en-US" sz="1689" b="1" dirty="0"/>
              <a:t>Research questions and/or hypotheses</a:t>
            </a:r>
          </a:p>
          <a:p>
            <a:pPr marL="241264" lvl="1" indent="-241264">
              <a:lnSpc>
                <a:spcPct val="110000"/>
              </a:lnSpc>
              <a:buFont typeface="Arial" panose="020B0604020202020204" pitchFamily="34" charset="0"/>
              <a:buChar char="•"/>
            </a:pPr>
            <a:r>
              <a:rPr lang="en-US" sz="1689" dirty="0"/>
              <a:t>Once we understand the specific need, the objectives/research questions are the steps you will take to meet that need.</a:t>
            </a:r>
          </a:p>
          <a:p>
            <a:pPr marL="241264" lvl="1" indent="-241264">
              <a:lnSpc>
                <a:spcPct val="110000"/>
              </a:lnSpc>
              <a:buFont typeface="Arial" panose="020B0604020202020204" pitchFamily="34" charset="0"/>
              <a:buChar char="•"/>
            </a:pPr>
            <a:r>
              <a:rPr lang="en-US" sz="1689" dirty="0"/>
              <a:t>Briefly state the explicit objectives of your proposed research. Suggest labelling them (O1, O2, etc.) and having them as action items. In the rest of the proposal, refer back to them by label to show how each theory/method is targeted and focused.</a:t>
            </a:r>
          </a:p>
          <a:p>
            <a:pPr marL="241264" lvl="1" indent="-241264">
              <a:lnSpc>
                <a:spcPct val="11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208803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244829" cy="1155288"/>
          </a:xfrm>
        </p:spPr>
        <p:txBody>
          <a:bodyPr/>
          <a:lstStyle/>
          <a:p>
            <a:r>
              <a:rPr lang="en-US" dirty="0"/>
              <a:t>Research proposal:</a:t>
            </a:r>
            <a:br>
              <a:rPr lang="en-US" dirty="0"/>
            </a:br>
            <a:r>
              <a:rPr lang="en-US" dirty="0"/>
              <a:t>background / context</a:t>
            </a:r>
          </a:p>
        </p:txBody>
      </p:sp>
      <p:sp>
        <p:nvSpPr>
          <p:cNvPr id="10" name="Content Placeholder 9"/>
          <p:cNvSpPr>
            <a:spLocks noGrp="1"/>
          </p:cNvSpPr>
          <p:nvPr>
            <p:ph sz="half" idx="15"/>
          </p:nvPr>
        </p:nvSpPr>
        <p:spPr>
          <a:xfrm>
            <a:off x="2057733" y="1538232"/>
            <a:ext cx="8155860" cy="4265502"/>
          </a:xfrm>
        </p:spPr>
        <p:txBody>
          <a:bodyPr/>
          <a:lstStyle/>
          <a:p>
            <a:pPr lvl="1">
              <a:lnSpc>
                <a:spcPct val="110000"/>
              </a:lnSpc>
            </a:pPr>
            <a:r>
              <a:rPr lang="en-US" sz="1689" b="1" dirty="0"/>
              <a:t>Position the proposed research within the context of current knowledge in the field and the ongoing work by the proposed supervisor</a:t>
            </a:r>
          </a:p>
          <a:p>
            <a:pPr marL="241264" lvl="1" indent="-241264">
              <a:lnSpc>
                <a:spcPct val="110000"/>
              </a:lnSpc>
              <a:buFont typeface="Arial" panose="020B0604020202020204" pitchFamily="34" charset="0"/>
              <a:buChar char="•"/>
            </a:pPr>
            <a:r>
              <a:rPr lang="en-US" sz="1689" dirty="0"/>
              <a:t>Provide background on what’s been done in this area (by others and supervisor; draw attention to supervisor)</a:t>
            </a:r>
          </a:p>
          <a:p>
            <a:pPr marL="241264" lvl="1" indent="-241264">
              <a:lnSpc>
                <a:spcPct val="110000"/>
              </a:lnSpc>
              <a:buFont typeface="Arial" panose="020B0604020202020204" pitchFamily="34" charset="0"/>
              <a:buChar char="•"/>
            </a:pPr>
            <a:r>
              <a:rPr lang="en-US" sz="1689" u="sng" dirty="0"/>
              <a:t>Show</a:t>
            </a:r>
            <a:r>
              <a:rPr lang="en-US" sz="1689" dirty="0"/>
              <a:t> us the gaps, don’t </a:t>
            </a:r>
            <a:r>
              <a:rPr lang="en-US" sz="1689" u="sng" dirty="0"/>
              <a:t>tell</a:t>
            </a:r>
            <a:r>
              <a:rPr lang="en-US" sz="1689" dirty="0"/>
              <a:t> us; use subheadings to group concepts</a:t>
            </a:r>
          </a:p>
          <a:p>
            <a:pPr marL="241264" lvl="1" indent="-241264">
              <a:lnSpc>
                <a:spcPct val="110000"/>
              </a:lnSpc>
              <a:buFont typeface="Arial" panose="020B0604020202020204" pitchFamily="34" charset="0"/>
              <a:buChar char="•"/>
            </a:pPr>
            <a:r>
              <a:rPr lang="en-US" sz="1689" dirty="0"/>
              <a:t>Explain the shortcomings of the previous work  (but, yet, although, despite, however); each paragraph should be a self contained argument, underline a gap at the end</a:t>
            </a:r>
          </a:p>
          <a:p>
            <a:pPr marL="241264" lvl="1" indent="-241264">
              <a:lnSpc>
                <a:spcPct val="110000"/>
              </a:lnSpc>
              <a:buFont typeface="Arial" panose="020B0604020202020204" pitchFamily="34" charset="0"/>
              <a:buChar char="•"/>
            </a:pPr>
            <a:r>
              <a:rPr lang="en-US" sz="1689" dirty="0"/>
              <a:t>Synthesize the facts to show </a:t>
            </a:r>
            <a:r>
              <a:rPr lang="en-US" sz="1689" u="sng" dirty="0"/>
              <a:t>how what you’re doing is original</a:t>
            </a:r>
          </a:p>
          <a:p>
            <a:pPr lvl="1">
              <a:lnSpc>
                <a:spcPct val="110000"/>
              </a:lnSpc>
            </a:pPr>
            <a:endParaRPr lang="en-US" sz="1689" b="1" dirty="0"/>
          </a:p>
          <a:p>
            <a:pPr lvl="1">
              <a:lnSpc>
                <a:spcPct val="110000"/>
              </a:lnSpc>
            </a:pPr>
            <a:r>
              <a:rPr lang="en-US" sz="1689" b="1" dirty="0"/>
              <a:t>If the proposed research is closely related to, or a continuation of the PhD thesis, explain how it will develop and expand on the thesis. </a:t>
            </a:r>
          </a:p>
          <a:p>
            <a:pPr lvl="1">
              <a:lnSpc>
                <a:spcPct val="110000"/>
              </a:lnSpc>
            </a:pPr>
            <a:endParaRPr lang="en-US" sz="1689" b="1" dirty="0"/>
          </a:p>
          <a:p>
            <a:pPr lvl="1">
              <a:lnSpc>
                <a:spcPct val="110000"/>
              </a:lnSpc>
            </a:pPr>
            <a:endParaRPr lang="en-US" sz="1689" dirty="0"/>
          </a:p>
          <a:p>
            <a:pPr marL="241264" lvl="1" indent="-241264">
              <a:lnSpc>
                <a:spcPct val="110000"/>
              </a:lnSpc>
              <a:buFont typeface="Arial" panose="020B0604020202020204" pitchFamily="34" charset="0"/>
              <a:buChar char="•"/>
            </a:pPr>
            <a:endParaRPr lang="en-US" sz="1689" u="sng"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85328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244829" cy="1155288"/>
          </a:xfrm>
        </p:spPr>
        <p:txBody>
          <a:bodyPr/>
          <a:lstStyle/>
          <a:p>
            <a:r>
              <a:rPr lang="en-US" dirty="0"/>
              <a:t>proposal: theoretical / methodological approach</a:t>
            </a:r>
          </a:p>
        </p:txBody>
      </p:sp>
      <p:sp>
        <p:nvSpPr>
          <p:cNvPr id="10" name="Content Placeholder 9"/>
          <p:cNvSpPr>
            <a:spLocks noGrp="1"/>
          </p:cNvSpPr>
          <p:nvPr>
            <p:ph sz="half" idx="15"/>
          </p:nvPr>
        </p:nvSpPr>
        <p:spPr>
          <a:xfrm>
            <a:off x="2057733" y="1538232"/>
            <a:ext cx="8155860" cy="4265502"/>
          </a:xfrm>
        </p:spPr>
        <p:txBody>
          <a:bodyPr/>
          <a:lstStyle/>
          <a:p>
            <a:pPr lvl="1">
              <a:lnSpc>
                <a:spcPct val="110000"/>
              </a:lnSpc>
            </a:pPr>
            <a:r>
              <a:rPr lang="en-US" sz="1689" b="1" dirty="0"/>
              <a:t>Theoretical approach or framework</a:t>
            </a:r>
          </a:p>
          <a:p>
            <a:pPr marL="241264" lvl="1" indent="-241264">
              <a:lnSpc>
                <a:spcPct val="110000"/>
              </a:lnSpc>
              <a:buFont typeface="Arial" panose="020B0604020202020204" pitchFamily="34" charset="0"/>
              <a:buChar char="•"/>
            </a:pPr>
            <a:r>
              <a:rPr lang="en-US" sz="1689" dirty="0"/>
              <a:t>Don’t confuse </a:t>
            </a:r>
            <a:r>
              <a:rPr lang="en-US" sz="1689" u="sng" dirty="0"/>
              <a:t>theoretical / methodological approach </a:t>
            </a:r>
            <a:r>
              <a:rPr lang="en-US" sz="1689" dirty="0"/>
              <a:t>with the </a:t>
            </a:r>
            <a:r>
              <a:rPr lang="en-US" sz="1689" u="sng" dirty="0"/>
              <a:t>methods</a:t>
            </a:r>
          </a:p>
          <a:p>
            <a:pPr marL="241264" lvl="1" indent="-241264">
              <a:lnSpc>
                <a:spcPct val="110000"/>
              </a:lnSpc>
              <a:buFont typeface="Arial" panose="020B0604020202020204" pitchFamily="34" charset="0"/>
              <a:buChar char="•"/>
            </a:pPr>
            <a:r>
              <a:rPr lang="en-US" sz="1689" dirty="0"/>
              <a:t>Your “approach” addresses the WHY and the “methods” are the WHO / WHAT / WHEN</a:t>
            </a:r>
          </a:p>
          <a:p>
            <a:pPr marL="241264" lvl="1" indent="-241264">
              <a:lnSpc>
                <a:spcPct val="110000"/>
              </a:lnSpc>
              <a:buFont typeface="Arial" panose="020B0604020202020204" pitchFamily="34" charset="0"/>
              <a:buChar char="•"/>
            </a:pPr>
            <a:r>
              <a:rPr lang="en-US" sz="1689" dirty="0"/>
              <a:t>Basically the approach is: Why are you doing things this way?</a:t>
            </a:r>
          </a:p>
          <a:p>
            <a:pPr marL="932666" lvl="2" indent="-241264">
              <a:lnSpc>
                <a:spcPct val="110000"/>
              </a:lnSpc>
              <a:buFont typeface="Arial" panose="020B0604020202020204" pitchFamily="34" charset="0"/>
              <a:buChar char="•"/>
            </a:pPr>
            <a:r>
              <a:rPr lang="en-US" sz="1689" dirty="0"/>
              <a:t>Why did you chose a certain lens? Why is it best suited to your objectives? Why do you combine multiple approaches? Etc.</a:t>
            </a:r>
          </a:p>
          <a:p>
            <a:pPr marL="932666" lvl="2" indent="-241264">
              <a:lnSpc>
                <a:spcPct val="110000"/>
              </a:lnSpc>
              <a:buFont typeface="Arial" panose="020B0604020202020204" pitchFamily="34" charset="0"/>
              <a:buChar char="•"/>
            </a:pPr>
            <a:r>
              <a:rPr lang="en-US" sz="1689" dirty="0"/>
              <a:t>You should give a clear and detailed explanation of the reasoning</a:t>
            </a:r>
          </a:p>
          <a:p>
            <a:pPr marL="241264" lvl="1" indent="-241264">
              <a:lnSpc>
                <a:spcPct val="110000"/>
              </a:lnSpc>
              <a:buFont typeface="Arial" panose="020B0604020202020204" pitchFamily="34" charset="0"/>
              <a:buChar char="•"/>
            </a:pPr>
            <a:r>
              <a:rPr lang="en-US" sz="1689" dirty="0"/>
              <a:t>Use subheadings to organize the argument</a:t>
            </a:r>
          </a:p>
          <a:p>
            <a:pPr marL="241264" lvl="1" indent="-241264">
              <a:lnSpc>
                <a:spcPct val="11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2315517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197572"/>
            <a:ext cx="8244829" cy="1155288"/>
          </a:xfrm>
        </p:spPr>
        <p:txBody>
          <a:bodyPr/>
          <a:lstStyle/>
          <a:p>
            <a:r>
              <a:rPr lang="en-US" dirty="0"/>
              <a:t>Research proposal:</a:t>
            </a:r>
            <a:br>
              <a:rPr lang="en-US" dirty="0"/>
            </a:br>
            <a:r>
              <a:rPr lang="en-US" dirty="0"/>
              <a:t>methodology</a:t>
            </a:r>
          </a:p>
        </p:txBody>
      </p:sp>
      <p:sp>
        <p:nvSpPr>
          <p:cNvPr id="10" name="Content Placeholder 9"/>
          <p:cNvSpPr>
            <a:spLocks noGrp="1"/>
          </p:cNvSpPr>
          <p:nvPr>
            <p:ph sz="half" idx="15"/>
          </p:nvPr>
        </p:nvSpPr>
        <p:spPr>
          <a:xfrm>
            <a:off x="2057733" y="1134052"/>
            <a:ext cx="8155860" cy="4462499"/>
          </a:xfrm>
        </p:spPr>
        <p:txBody>
          <a:bodyPr>
            <a:normAutofit fontScale="92500" lnSpcReduction="10000"/>
          </a:bodyPr>
          <a:lstStyle/>
          <a:p>
            <a:pPr lvl="1">
              <a:lnSpc>
                <a:spcPct val="100000"/>
              </a:lnSpc>
            </a:pPr>
            <a:r>
              <a:rPr lang="en-US" sz="1689" b="1" dirty="0"/>
              <a:t>Banting instructions</a:t>
            </a:r>
          </a:p>
          <a:p>
            <a:pPr marL="241264" lvl="1" indent="-241264">
              <a:lnSpc>
                <a:spcPct val="100000"/>
              </a:lnSpc>
              <a:buFont typeface="Arial" panose="020B0604020202020204" pitchFamily="34" charset="0"/>
              <a:buChar char="•"/>
            </a:pPr>
            <a:r>
              <a:rPr lang="en-US" sz="1689" dirty="0"/>
              <a:t>the methodology (including timelines) and the rationale for choosing it</a:t>
            </a:r>
          </a:p>
          <a:p>
            <a:pPr marL="241264" lvl="1" indent="-241264">
              <a:lnSpc>
                <a:spcPct val="100000"/>
              </a:lnSpc>
              <a:buFont typeface="Arial" panose="020B0604020202020204" pitchFamily="34" charset="0"/>
              <a:buChar char="•"/>
            </a:pPr>
            <a:r>
              <a:rPr lang="en-US" sz="1689" dirty="0"/>
              <a:t>the role and impact of the applicant’s culture in knowledge production related to the proposed research</a:t>
            </a:r>
          </a:p>
          <a:p>
            <a:pPr marL="241264" lvl="1" indent="-241264">
              <a:lnSpc>
                <a:spcPct val="100000"/>
              </a:lnSpc>
              <a:buFont typeface="Arial" panose="020B0604020202020204" pitchFamily="34" charset="0"/>
              <a:buChar char="•"/>
            </a:pPr>
            <a:r>
              <a:rPr lang="en-US" sz="1689" dirty="0"/>
              <a:t>the outline of any plans for collaboration</a:t>
            </a:r>
          </a:p>
          <a:p>
            <a:pPr marL="241264" lvl="1" indent="-241264">
              <a:lnSpc>
                <a:spcPct val="100000"/>
              </a:lnSpc>
              <a:buFont typeface="Arial" panose="020B0604020202020204" pitchFamily="34" charset="0"/>
              <a:buChar char="•"/>
            </a:pPr>
            <a:r>
              <a:rPr lang="en-US" sz="1689" dirty="0"/>
              <a:t>the roles and responsibilities of the applicant, supervisor and/or other collaborators any ethical considerations pertaining to the research</a:t>
            </a:r>
          </a:p>
          <a:p>
            <a:pPr marL="241264" lvl="1" indent="-241264">
              <a:lnSpc>
                <a:spcPct val="100000"/>
              </a:lnSpc>
              <a:buFont typeface="Arial" panose="020B0604020202020204" pitchFamily="34" charset="0"/>
              <a:buChar char="•"/>
            </a:pPr>
            <a:r>
              <a:rPr lang="en-US" sz="1689" dirty="0"/>
              <a:t>If the proposed research is outside your documented expertise, outline the steps taken to address this to ensure feasibility of the research.</a:t>
            </a:r>
          </a:p>
          <a:p>
            <a:pPr lvl="1">
              <a:lnSpc>
                <a:spcPct val="100000"/>
              </a:lnSpc>
            </a:pPr>
            <a:r>
              <a:rPr lang="en-US" sz="1689" b="1" dirty="0"/>
              <a:t>Advice: Imagine the methods as an explanatory “how to”, the complete guide on how to do the work</a:t>
            </a:r>
          </a:p>
          <a:p>
            <a:pPr marL="241264" lvl="1" indent="-241264">
              <a:lnSpc>
                <a:spcPct val="100000"/>
              </a:lnSpc>
              <a:buFont typeface="Arial" panose="020B0604020202020204" pitchFamily="34" charset="0"/>
              <a:buChar char="•"/>
            </a:pPr>
            <a:r>
              <a:rPr lang="en-US" sz="1689" dirty="0"/>
              <a:t>What? Who? When? Where? Backup plan?</a:t>
            </a:r>
          </a:p>
          <a:p>
            <a:pPr marL="241264" lvl="1" indent="-241264">
              <a:lnSpc>
                <a:spcPct val="100000"/>
              </a:lnSpc>
              <a:buFont typeface="Arial" panose="020B0604020202020204" pitchFamily="34" charset="0"/>
              <a:buChar char="•"/>
            </a:pPr>
            <a:r>
              <a:rPr lang="en-US" sz="1689" dirty="0"/>
              <a:t>Be clear on who will be doing what (not just “we will”; use names)</a:t>
            </a:r>
          </a:p>
          <a:p>
            <a:pPr marL="241264" lvl="1" indent="-241264">
              <a:lnSpc>
                <a:spcPct val="100000"/>
              </a:lnSpc>
              <a:buFont typeface="Arial" panose="020B0604020202020204" pitchFamily="34" charset="0"/>
              <a:buChar char="•"/>
            </a:pPr>
            <a:r>
              <a:rPr lang="en-US" sz="1689" dirty="0"/>
              <a:t>How are you collecting the data? Specific equipment, samples, format, etc. Why is that appropriate?</a:t>
            </a:r>
          </a:p>
          <a:p>
            <a:pPr marL="241264" lvl="1" indent="-241264">
              <a:lnSpc>
                <a:spcPct val="100000"/>
              </a:lnSpc>
              <a:buFont typeface="Arial" panose="020B0604020202020204" pitchFamily="34" charset="0"/>
              <a:buChar char="•"/>
            </a:pPr>
            <a:r>
              <a:rPr lang="en-US" sz="1689" dirty="0"/>
              <a:t>Explain how you’ll </a:t>
            </a:r>
            <a:r>
              <a:rPr lang="en-US" sz="1689" dirty="0" err="1"/>
              <a:t>analyse</a:t>
            </a:r>
            <a:r>
              <a:rPr lang="en-US" sz="1689" dirty="0"/>
              <a:t> the data and indicate specific software</a:t>
            </a:r>
          </a:p>
          <a:p>
            <a:pPr marL="241264" lvl="1" indent="-241264">
              <a:lnSpc>
                <a:spcPct val="100000"/>
              </a:lnSpc>
              <a:buFont typeface="Arial" panose="020B0604020202020204" pitchFamily="34" charset="0"/>
              <a:buChar char="•"/>
            </a:pPr>
            <a:r>
              <a:rPr lang="en-US" sz="1689" dirty="0"/>
              <a:t>Include SGBA+, RIIG considerations (mention AIP), ethics, etc.</a:t>
            </a:r>
          </a:p>
          <a:p>
            <a:pPr marL="241264" lvl="1" indent="-241264">
              <a:lnSpc>
                <a:spcPct val="10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2905012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244829" cy="1155288"/>
          </a:xfrm>
        </p:spPr>
        <p:txBody>
          <a:bodyPr/>
          <a:lstStyle/>
          <a:p>
            <a:r>
              <a:rPr lang="en-US" dirty="0"/>
              <a:t>Research proposal:</a:t>
            </a:r>
            <a:br>
              <a:rPr lang="en-US" dirty="0"/>
            </a:br>
            <a:r>
              <a:rPr lang="en-US" dirty="0"/>
              <a:t>knowledge mobilization</a:t>
            </a:r>
          </a:p>
        </p:txBody>
      </p:sp>
      <p:sp>
        <p:nvSpPr>
          <p:cNvPr id="10" name="Content Placeholder 9"/>
          <p:cNvSpPr>
            <a:spLocks noGrp="1"/>
          </p:cNvSpPr>
          <p:nvPr>
            <p:ph sz="half" idx="15"/>
          </p:nvPr>
        </p:nvSpPr>
        <p:spPr>
          <a:xfrm>
            <a:off x="2057733" y="1538232"/>
            <a:ext cx="8155860" cy="4265502"/>
          </a:xfrm>
        </p:spPr>
        <p:txBody>
          <a:bodyPr/>
          <a:lstStyle/>
          <a:p>
            <a:pPr lvl="1">
              <a:lnSpc>
                <a:spcPct val="110000"/>
              </a:lnSpc>
            </a:pPr>
            <a:r>
              <a:rPr lang="en-US" sz="1689" b="1" dirty="0"/>
              <a:t>The plan to disseminate the findings and/or enhance the potential for impact</a:t>
            </a:r>
          </a:p>
          <a:p>
            <a:pPr marL="241264" lvl="1" indent="-241264">
              <a:lnSpc>
                <a:spcPct val="110000"/>
              </a:lnSpc>
              <a:buFont typeface="Arial" panose="020B0604020202020204" pitchFamily="34" charset="0"/>
              <a:buChar char="•"/>
            </a:pPr>
            <a:r>
              <a:rPr lang="en-US" sz="1689" dirty="0"/>
              <a:t>Remember: You cannot achieve any impacts if you don’t get your work out there</a:t>
            </a:r>
          </a:p>
          <a:p>
            <a:pPr marL="241264" lvl="1" indent="-241264">
              <a:lnSpc>
                <a:spcPct val="110000"/>
              </a:lnSpc>
              <a:buFont typeface="Arial" panose="020B0604020202020204" pitchFamily="34" charset="0"/>
              <a:buChar char="•"/>
            </a:pPr>
            <a:r>
              <a:rPr lang="en-US" sz="1689" dirty="0"/>
              <a:t>If doing RIIG, your knowledge mobilization plan </a:t>
            </a:r>
            <a:r>
              <a:rPr lang="en-US" sz="1689" b="1" dirty="0"/>
              <a:t>must</a:t>
            </a:r>
            <a:r>
              <a:rPr lang="en-US" sz="1689" dirty="0"/>
              <a:t> include them appropriately</a:t>
            </a:r>
          </a:p>
          <a:p>
            <a:pPr marL="241264" lvl="1" indent="-241264">
              <a:lnSpc>
                <a:spcPct val="110000"/>
              </a:lnSpc>
              <a:buFont typeface="Arial" panose="020B0604020202020204" pitchFamily="34" charset="0"/>
              <a:buChar char="•"/>
            </a:pPr>
            <a:r>
              <a:rPr lang="en-US" sz="1689" dirty="0"/>
              <a:t>All tri-agency funded work must comply with the </a:t>
            </a:r>
            <a:r>
              <a:rPr lang="en-US" sz="1689" dirty="0">
                <a:hlinkClick r:id="rId2"/>
              </a:rPr>
              <a:t>tri-agency open access policy</a:t>
            </a:r>
            <a:endParaRPr lang="en-US" sz="1689" dirty="0"/>
          </a:p>
          <a:p>
            <a:pPr marL="932666" lvl="2" indent="-241264">
              <a:lnSpc>
                <a:spcPct val="110000"/>
              </a:lnSpc>
              <a:buFont typeface="Arial" panose="020B0604020202020204" pitchFamily="34" charset="0"/>
              <a:buChar char="•"/>
            </a:pPr>
            <a:r>
              <a:rPr lang="en-US" sz="1689" dirty="0"/>
              <a:t>Any peer-reviewed journal publications must be freely accessible within 12 months of publication</a:t>
            </a:r>
          </a:p>
          <a:p>
            <a:pPr marL="1182866" lvl="3" indent="-241264">
              <a:lnSpc>
                <a:spcPct val="110000"/>
              </a:lnSpc>
            </a:pPr>
            <a:r>
              <a:rPr lang="en-US" sz="1689" dirty="0"/>
              <a:t>Online institutional or disciplinary repository of final, peer-reviewed manuscript (check with the publisher about copyright)</a:t>
            </a:r>
          </a:p>
          <a:p>
            <a:pPr marL="1182866" lvl="3" indent="-241264">
              <a:lnSpc>
                <a:spcPct val="110000"/>
              </a:lnSpc>
            </a:pPr>
            <a:r>
              <a:rPr lang="en-US" sz="1689" dirty="0"/>
              <a:t>Journals (may require a fee)</a:t>
            </a:r>
          </a:p>
          <a:p>
            <a:pPr marL="932666" lvl="2" indent="-241264">
              <a:lnSpc>
                <a:spcPct val="110000"/>
              </a:lnSpc>
              <a:buFont typeface="Arial" panose="020B0604020202020204" pitchFamily="34" charset="0"/>
              <a:buChar char="•"/>
            </a:pPr>
            <a:r>
              <a:rPr lang="en-US" sz="1689" dirty="0"/>
              <a:t>CIHR: bioinformatics, atomic, and molecular coordinate data must be deposited into the appropriate public database (e.g. gene sequences deposited in </a:t>
            </a:r>
            <a:r>
              <a:rPr lang="en-US" sz="1689" dirty="0" err="1"/>
              <a:t>GenBank</a:t>
            </a:r>
            <a:r>
              <a:rPr lang="en-US" sz="1689" dirty="0"/>
              <a:t>) immediately upon publication</a:t>
            </a:r>
          </a:p>
          <a:p>
            <a:pPr marL="932666" lvl="2" indent="-241264">
              <a:lnSpc>
                <a:spcPct val="110000"/>
              </a:lnSpc>
              <a:buFont typeface="Arial" panose="020B0604020202020204" pitchFamily="34" charset="0"/>
              <a:buChar char="•"/>
            </a:pPr>
            <a:endParaRPr lang="en-US" sz="1689" dirty="0"/>
          </a:p>
          <a:p>
            <a:pPr marL="241264" lvl="1" indent="-241264">
              <a:lnSpc>
                <a:spcPct val="11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400404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5"/>
            <a:ext cx="8244829" cy="1155288"/>
          </a:xfrm>
        </p:spPr>
        <p:txBody>
          <a:bodyPr/>
          <a:lstStyle/>
          <a:p>
            <a:r>
              <a:rPr lang="en-US" dirty="0"/>
              <a:t>Research proposal:</a:t>
            </a:r>
            <a:br>
              <a:rPr lang="en-US" dirty="0"/>
            </a:br>
            <a:r>
              <a:rPr lang="en-US" dirty="0"/>
              <a:t>knowledge mobilization</a:t>
            </a:r>
          </a:p>
        </p:txBody>
      </p:sp>
      <p:sp>
        <p:nvSpPr>
          <p:cNvPr id="10" name="Content Placeholder 9"/>
          <p:cNvSpPr>
            <a:spLocks noGrp="1"/>
          </p:cNvSpPr>
          <p:nvPr>
            <p:ph sz="half" idx="15"/>
          </p:nvPr>
        </p:nvSpPr>
        <p:spPr>
          <a:xfrm>
            <a:off x="2057733" y="1538232"/>
            <a:ext cx="8155860" cy="4265502"/>
          </a:xfrm>
        </p:spPr>
        <p:txBody>
          <a:bodyPr>
            <a:normAutofit lnSpcReduction="10000"/>
          </a:bodyPr>
          <a:lstStyle/>
          <a:p>
            <a:pPr lvl="1">
              <a:lnSpc>
                <a:spcPct val="110000"/>
              </a:lnSpc>
            </a:pPr>
            <a:r>
              <a:rPr lang="en-US" sz="1689" b="1" dirty="0"/>
              <a:t>Academic audiences</a:t>
            </a:r>
          </a:p>
          <a:p>
            <a:pPr marL="241264" lvl="1" indent="-241264">
              <a:lnSpc>
                <a:spcPct val="110000"/>
              </a:lnSpc>
              <a:buFont typeface="Arial" panose="020B0604020202020204" pitchFamily="34" charset="0"/>
              <a:buChar char="•"/>
            </a:pPr>
            <a:r>
              <a:rPr lang="en-US" sz="1689" dirty="0"/>
              <a:t>Journals: Why them? Is it a top journal? Best journal to maximize readership on your sub-topic?</a:t>
            </a:r>
          </a:p>
          <a:p>
            <a:pPr marL="241264" lvl="1" indent="-241264">
              <a:lnSpc>
                <a:spcPct val="110000"/>
              </a:lnSpc>
              <a:buFont typeface="Arial" panose="020B0604020202020204" pitchFamily="34" charset="0"/>
              <a:buChar char="•"/>
            </a:pPr>
            <a:r>
              <a:rPr lang="en-US" sz="1689" dirty="0"/>
              <a:t>Conferences: How important/well known is this conference in your field of research? How large is the conference? How specialized?</a:t>
            </a:r>
          </a:p>
          <a:p>
            <a:pPr lvl="1">
              <a:lnSpc>
                <a:spcPct val="110000"/>
              </a:lnSpc>
            </a:pPr>
            <a:r>
              <a:rPr lang="en-US" sz="1689" b="1" dirty="0"/>
              <a:t>Non-academic audiences</a:t>
            </a:r>
          </a:p>
          <a:p>
            <a:pPr marL="241264" lvl="1" indent="-241264">
              <a:lnSpc>
                <a:spcPct val="110000"/>
              </a:lnSpc>
              <a:buFont typeface="Arial" panose="020B0604020202020204" pitchFamily="34" charset="0"/>
              <a:buChar char="•"/>
            </a:pPr>
            <a:r>
              <a:rPr lang="en-US" sz="1689" dirty="0"/>
              <a:t>Can you hold a public event on or off campus? A discussion forum? Organize a media release? A policy paper? An exhibit?</a:t>
            </a:r>
          </a:p>
          <a:p>
            <a:pPr marL="241264" lvl="1" indent="-241264">
              <a:lnSpc>
                <a:spcPct val="110000"/>
              </a:lnSpc>
              <a:buFont typeface="Arial" panose="020B0604020202020204" pitchFamily="34" charset="0"/>
              <a:buChar char="•"/>
            </a:pPr>
            <a:r>
              <a:rPr lang="en-US" sz="1689" dirty="0"/>
              <a:t>Websites, sure, but how know if they’re successful? Google analytics? Iterative feedback? Social media push? Communications coordinators?</a:t>
            </a:r>
          </a:p>
          <a:p>
            <a:pPr marL="241264" lvl="1" indent="-241264">
              <a:lnSpc>
                <a:spcPct val="110000"/>
              </a:lnSpc>
              <a:buFont typeface="Arial" panose="020B0604020202020204" pitchFamily="34" charset="0"/>
              <a:buChar char="•"/>
            </a:pPr>
            <a:r>
              <a:rPr lang="en-US" sz="1689" dirty="0"/>
              <a:t>Why is the approach you are taking is a good fit for the objectives you identified in the proposal?</a:t>
            </a:r>
          </a:p>
          <a:p>
            <a:pPr marL="241264" lvl="1" indent="-241264">
              <a:lnSpc>
                <a:spcPct val="110000"/>
              </a:lnSpc>
              <a:buFont typeface="Arial" panose="020B0604020202020204" pitchFamily="34" charset="0"/>
              <a:buChar char="•"/>
            </a:pPr>
            <a:r>
              <a:rPr lang="en-US" sz="1689" dirty="0"/>
              <a:t>Address any potential barriers you may face (for example: regulatory, legal, political, cultural, financial, etc.) and how you plan to deal with them.</a:t>
            </a:r>
          </a:p>
          <a:p>
            <a:pPr lvl="1">
              <a:lnSpc>
                <a:spcPct val="110000"/>
              </a:lnSpc>
            </a:pPr>
            <a:endParaRPr lang="en-US" sz="1689" b="1" dirty="0"/>
          </a:p>
          <a:p>
            <a:pPr lvl="1">
              <a:lnSpc>
                <a:spcPct val="110000"/>
              </a:lnSpc>
            </a:pPr>
            <a:endParaRPr lang="en-US" sz="1689" dirty="0"/>
          </a:p>
          <a:p>
            <a:pPr marL="932666" lvl="2" indent="-241264">
              <a:lnSpc>
                <a:spcPct val="110000"/>
              </a:lnSpc>
              <a:buFont typeface="Arial" panose="020B0604020202020204" pitchFamily="34" charset="0"/>
              <a:buChar char="•"/>
            </a:pPr>
            <a:endParaRPr lang="en-US" sz="1689" dirty="0"/>
          </a:p>
          <a:p>
            <a:pPr marL="241264" lvl="1" indent="-241264">
              <a:lnSpc>
                <a:spcPct val="11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856142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382947"/>
            <a:ext cx="8244829" cy="1155288"/>
          </a:xfrm>
        </p:spPr>
        <p:txBody>
          <a:bodyPr/>
          <a:lstStyle/>
          <a:p>
            <a:r>
              <a:rPr lang="en-US" dirty="0"/>
              <a:t>Research proposal:</a:t>
            </a:r>
            <a:br>
              <a:rPr lang="en-US" dirty="0"/>
            </a:br>
            <a:r>
              <a:rPr lang="en-US" dirty="0"/>
              <a:t>Significance &amp; impact</a:t>
            </a:r>
          </a:p>
        </p:txBody>
      </p:sp>
      <p:sp>
        <p:nvSpPr>
          <p:cNvPr id="10" name="Content Placeholder 9"/>
          <p:cNvSpPr>
            <a:spLocks noGrp="1"/>
          </p:cNvSpPr>
          <p:nvPr>
            <p:ph sz="half" idx="15"/>
          </p:nvPr>
        </p:nvSpPr>
        <p:spPr>
          <a:xfrm>
            <a:off x="2057733" y="1373948"/>
            <a:ext cx="8155860" cy="5083903"/>
          </a:xfrm>
        </p:spPr>
        <p:txBody>
          <a:bodyPr/>
          <a:lstStyle/>
          <a:p>
            <a:pPr lvl="1">
              <a:lnSpc>
                <a:spcPct val="100000"/>
              </a:lnSpc>
            </a:pPr>
            <a:r>
              <a:rPr lang="en-US" sz="1689" b="1" dirty="0"/>
              <a:t>Banting Instructions</a:t>
            </a:r>
          </a:p>
          <a:p>
            <a:pPr marL="241264" lvl="1" indent="-241264">
              <a:lnSpc>
                <a:spcPct val="100000"/>
              </a:lnSpc>
              <a:buFont typeface="Arial" panose="020B0604020202020204" pitchFamily="34" charset="0"/>
              <a:buChar char="•"/>
            </a:pPr>
            <a:r>
              <a:rPr lang="en-US" sz="1689" dirty="0"/>
              <a:t>Explain the novelty and potential significance of the proposed research</a:t>
            </a:r>
          </a:p>
          <a:p>
            <a:pPr marL="241264" lvl="1" indent="-241264">
              <a:lnSpc>
                <a:spcPct val="100000"/>
              </a:lnSpc>
              <a:buFont typeface="Arial" panose="020B0604020202020204" pitchFamily="34" charset="0"/>
              <a:buChar char="•"/>
            </a:pPr>
            <a:r>
              <a:rPr lang="en-US" sz="1689" dirty="0"/>
              <a:t>Explain contribution that the research will make to the advancement of knowledge</a:t>
            </a:r>
          </a:p>
          <a:p>
            <a:pPr lvl="1">
              <a:lnSpc>
                <a:spcPct val="100000"/>
              </a:lnSpc>
            </a:pPr>
            <a:r>
              <a:rPr lang="en-US" sz="1689" b="1" dirty="0"/>
              <a:t>Keep in mind...</a:t>
            </a:r>
          </a:p>
          <a:p>
            <a:pPr marL="241264" lvl="1" indent="-241264">
              <a:lnSpc>
                <a:spcPct val="100000"/>
              </a:lnSpc>
              <a:buFont typeface="Arial" panose="020B0604020202020204" pitchFamily="34" charset="0"/>
              <a:buChar char="•"/>
            </a:pPr>
            <a:r>
              <a:rPr lang="en-US" sz="1689" dirty="0"/>
              <a:t>The purpose is to position you as a research leader in your field, nationally and internationally, so that should be evident in this section</a:t>
            </a:r>
          </a:p>
          <a:p>
            <a:pPr marL="241264" lvl="1" indent="-241264">
              <a:lnSpc>
                <a:spcPct val="100000"/>
              </a:lnSpc>
              <a:buFont typeface="Arial" panose="020B0604020202020204" pitchFamily="34" charset="0"/>
              <a:buChar char="•"/>
            </a:pPr>
            <a:r>
              <a:rPr lang="en-US" sz="1689" dirty="0"/>
              <a:t>The mandate of the agencies communicates what they want their research leaders to achieve:</a:t>
            </a:r>
          </a:p>
          <a:p>
            <a:pPr lvl="2" indent="0">
              <a:lnSpc>
                <a:spcPct val="100000"/>
              </a:lnSpc>
              <a:buNone/>
            </a:pPr>
            <a:r>
              <a:rPr lang="en-US" sz="1689" b="1" dirty="0"/>
              <a:t>NSERC: </a:t>
            </a:r>
            <a:r>
              <a:rPr lang="en-US" sz="1689" dirty="0"/>
              <a:t>To advance knowledge in one or more of the natural science or engineering disciplines, and to increase the impact of science, technology and innovation in Canada. </a:t>
            </a:r>
          </a:p>
          <a:p>
            <a:pPr lvl="2" indent="0">
              <a:lnSpc>
                <a:spcPct val="100000"/>
              </a:lnSpc>
              <a:buNone/>
            </a:pPr>
            <a:r>
              <a:rPr lang="en-US" sz="1689" b="1" dirty="0"/>
              <a:t>SSHRC: </a:t>
            </a:r>
            <a:r>
              <a:rPr lang="en-US" sz="1689" dirty="0"/>
              <a:t>To add to our understanding and knowledge of individuals, groups, and societies - what we think, how we live and how we interact with each other and the world around us. </a:t>
            </a:r>
          </a:p>
          <a:p>
            <a:pPr lvl="2" indent="0">
              <a:lnSpc>
                <a:spcPct val="100000"/>
              </a:lnSpc>
              <a:buNone/>
            </a:pPr>
            <a:r>
              <a:rPr lang="en-US" sz="1689" b="1" dirty="0"/>
              <a:t>CIHR: </a:t>
            </a:r>
            <a:r>
              <a:rPr lang="en-US" sz="1689" dirty="0"/>
              <a:t>To create new scientific knowledge and to enable its translation into improved health, more effective health services and products, and a strengthened Canadian health care system.</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4281365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1726</Words>
  <Application>Microsoft Macintosh PowerPoint</Application>
  <PresentationFormat>Widescreen</PresentationFormat>
  <Paragraphs>128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Help for Banting Proposal Sections </vt:lpstr>
      <vt:lpstr>Research proposal Overview</vt:lpstr>
      <vt:lpstr>Research proposal: goals and objectives</vt:lpstr>
      <vt:lpstr>Research proposal: background / context</vt:lpstr>
      <vt:lpstr>proposal: theoretical / methodological approach</vt:lpstr>
      <vt:lpstr>Research proposal: methodology</vt:lpstr>
      <vt:lpstr>Research proposal: knowledge mobilization</vt:lpstr>
      <vt:lpstr>Research proposal: knowledge mobilization</vt:lpstr>
      <vt:lpstr>Research proposal: Significance &amp; impact</vt:lpstr>
      <vt:lpstr>Research proposal: Significance &amp; impact</vt:lpstr>
      <vt:lpstr>Research proposal:  Rationale for choosing memorial</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 for Banting Proposal Sections </dc:title>
  <dc:creator>Farquharson, Danine</dc:creator>
  <cp:lastModifiedBy>Farquharson, Danine</cp:lastModifiedBy>
  <cp:revision>1</cp:revision>
  <dcterms:created xsi:type="dcterms:W3CDTF">2024-06-10T15:07:37Z</dcterms:created>
  <dcterms:modified xsi:type="dcterms:W3CDTF">2024-06-10T15:08:15Z</dcterms:modified>
</cp:coreProperties>
</file>